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6"/>
  </p:notesMasterIdLst>
  <p:sldIdLst>
    <p:sldId id="256" r:id="rId2"/>
    <p:sldId id="257" r:id="rId3"/>
    <p:sldId id="262" r:id="rId4"/>
    <p:sldId id="266" r:id="rId5"/>
    <p:sldId id="258" r:id="rId6"/>
    <p:sldId id="280" r:id="rId7"/>
    <p:sldId id="281" r:id="rId8"/>
    <p:sldId id="283" r:id="rId9"/>
    <p:sldId id="265" r:id="rId10"/>
    <p:sldId id="284" r:id="rId11"/>
    <p:sldId id="261" r:id="rId12"/>
    <p:sldId id="292" r:id="rId13"/>
    <p:sldId id="267" r:id="rId14"/>
    <p:sldId id="282" r:id="rId15"/>
    <p:sldId id="285" r:id="rId16"/>
    <p:sldId id="263" r:id="rId17"/>
    <p:sldId id="286" r:id="rId18"/>
    <p:sldId id="279" r:id="rId19"/>
    <p:sldId id="264" r:id="rId20"/>
    <p:sldId id="287" r:id="rId21"/>
    <p:sldId id="288" r:id="rId22"/>
    <p:sldId id="289" r:id="rId23"/>
    <p:sldId id="293" r:id="rId24"/>
    <p:sldId id="268" r:id="rId25"/>
    <p:sldId id="294" r:id="rId26"/>
    <p:sldId id="269" r:id="rId27"/>
    <p:sldId id="295" r:id="rId28"/>
    <p:sldId id="270" r:id="rId29"/>
    <p:sldId id="296" r:id="rId30"/>
    <p:sldId id="271" r:id="rId31"/>
    <p:sldId id="272" r:id="rId32"/>
    <p:sldId id="273" r:id="rId33"/>
    <p:sldId id="274" r:id="rId34"/>
    <p:sldId id="275" r:id="rId35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9AF815-387E-4E30-9F03-E2C31315936D}" type="datetimeFigureOut">
              <a:rPr lang="ru-RU" smtClean="0"/>
              <a:t>21.11.2023</a:t>
            </a:fld>
            <a:endParaRPr lang="ru-RU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ru-RU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EF1E30-D616-440D-AF00-4FC009495B11}" type="slidenum">
              <a:rPr lang="ru-RU" smtClean="0"/>
              <a:t>‹Nr.›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418128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DF0178-B85D-211C-7C14-4E9D208E93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ru-RU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FE70BC31-BA62-9CE1-C3DE-62FDC21A74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ru-RU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16313B4-6139-283A-F3D8-1D8C7C23D2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8A0162-1A40-4EBB-9652-3253941C7CD6}" type="datetime1">
              <a:rPr lang="ru-RU" smtClean="0"/>
              <a:t>21.11.2023</a:t>
            </a:fld>
            <a:endParaRPr lang="ru-RU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50FE536-5B94-D7ED-ECC6-F47ABD09E2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410E300-8802-773C-2385-DB2FBB6075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ABEFD-C236-4A42-A0B2-569B9CEDE617}" type="slidenum">
              <a:rPr lang="ru-RU" smtClean="0"/>
              <a:t>‹Nr.›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842460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ECF1E2A-3AAC-D495-6F1C-EC4FCB47E2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ru-RU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9DAD33DA-8261-A21A-B2F4-0031CF5661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ru-RU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61BC6DF-2A71-3B83-3B42-9D1857A11B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FFC4A-8F59-49CE-91AB-85C38886A8FC}" type="datetime1">
              <a:rPr lang="ru-RU" smtClean="0"/>
              <a:t>21.11.2023</a:t>
            </a:fld>
            <a:endParaRPr lang="ru-RU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44FB109-F289-5AFD-0F19-E367759E02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2344D3A-48EF-314A-0F5B-2459EE209A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ABEFD-C236-4A42-A0B2-569B9CEDE617}" type="slidenum">
              <a:rPr lang="ru-RU" smtClean="0"/>
              <a:t>‹Nr.›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759844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6FA24D4F-56C1-385E-282D-6B82D6CBFDC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ru-RU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8A8AA14B-4066-EF85-B7B8-454AE0C7C8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ru-RU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3616CFF-641D-D55F-3A9B-5F929A38A7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9377E4-F1C6-4E6A-847E-568E22915948}" type="datetime1">
              <a:rPr lang="ru-RU" smtClean="0"/>
              <a:t>21.11.2023</a:t>
            </a:fld>
            <a:endParaRPr lang="ru-RU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0EE5A00-D1D6-FB87-5DE8-31C876D3D8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C78028E-060D-8F57-5651-0E0510EF43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ABEFD-C236-4A42-A0B2-569B9CEDE617}" type="slidenum">
              <a:rPr lang="ru-RU" smtClean="0"/>
              <a:t>‹Nr.›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43342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FC6E10-B39B-0BC9-EE28-94F06EE75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ru-RU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0468751-7031-1A69-F91A-1899B0D5C1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ru-RU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A084F12-4FC3-2FB4-77F6-F78C747EA4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8B752A-351E-4411-AC82-EAB7093751C1}" type="datetime1">
              <a:rPr lang="ru-RU" smtClean="0"/>
              <a:t>21.11.2023</a:t>
            </a:fld>
            <a:endParaRPr lang="ru-RU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B8DCADF-EB17-C6E9-42A5-DD74832619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C58D47B-D884-29DF-4C8C-1DD466B95F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ABEFD-C236-4A42-A0B2-569B9CEDE617}" type="slidenum">
              <a:rPr lang="ru-RU" smtClean="0"/>
              <a:t>‹Nr.›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159594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EAD68C-FD8F-FFEF-45F7-680F3D8F1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ru-RU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6131ABD-9509-BEFB-86EC-EDC49F43D2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CED28E8-0B8B-1E76-A0F4-5EB474F3A2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D7F2C-A384-4BC8-AA97-CAD8805FF411}" type="datetime1">
              <a:rPr lang="ru-RU" smtClean="0"/>
              <a:t>21.11.2023</a:t>
            </a:fld>
            <a:endParaRPr lang="ru-RU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8284D98-ADE8-CFBA-C906-66CC2085F5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E673E35-EC4B-4416-28E3-918EBC71D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ABEFD-C236-4A42-A0B2-569B9CEDE617}" type="slidenum">
              <a:rPr lang="ru-RU" smtClean="0"/>
              <a:t>‹Nr.›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951171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C8A3CEB-AF8A-243B-1E8A-D832AE86EA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ru-RU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EC709B9-472C-EF49-4526-D9009F090C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ru-RU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B529E885-D1DA-0D7C-09CE-1655AAD83D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ru-RU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235B5C2-9970-F324-C1F1-D4B6FAD8B8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B07EB-EF30-43DE-B9E2-033ABC36BB7B}" type="datetime1">
              <a:rPr lang="ru-RU" smtClean="0"/>
              <a:t>21.11.2023</a:t>
            </a:fld>
            <a:endParaRPr lang="ru-RU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E8BDF7D-B8A3-8409-DC39-45E601F390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56F85E2-4156-F8BD-F5A8-1337BB576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ABEFD-C236-4A42-A0B2-569B9CEDE617}" type="slidenum">
              <a:rPr lang="ru-RU" smtClean="0"/>
              <a:t>‹Nr.›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59000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2F08A5-46D8-D2CC-9F46-88F292FCB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ru-RU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2CECBD0-521D-2C02-5861-C24EA28E2D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B4ED4342-34B9-746E-2E6E-2CF73DF2D1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ru-RU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80707017-5B9A-0193-E546-04852B091D8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A372B160-9A5A-4FB0-E5B0-85707140A38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ru-RU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BFA327E7-25AA-1C71-74C0-27D1939B5B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5E9487-2FB1-4486-B4EF-3E2B0D90E481}" type="datetime1">
              <a:rPr lang="ru-RU" smtClean="0"/>
              <a:t>21.11.2023</a:t>
            </a:fld>
            <a:endParaRPr lang="ru-RU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ED5CF9A3-A1CD-B7E6-7268-DF0178F871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BA072396-3E2A-FAAF-EA42-4D395BCB11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ABEFD-C236-4A42-A0B2-569B9CEDE617}" type="slidenum">
              <a:rPr lang="ru-RU" smtClean="0"/>
              <a:t>‹Nr.›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968178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AEB89E-05CF-20F1-8E39-86C03077B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ru-RU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609E0DFF-2614-9307-A19C-6C6EF760C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5467B9-6720-47B9-8C6E-84E297EAB175}" type="datetime1">
              <a:rPr lang="ru-RU" smtClean="0"/>
              <a:t>21.11.2023</a:t>
            </a:fld>
            <a:endParaRPr lang="ru-RU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8504842-9554-E721-3191-D354528C4B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AB0C514-1859-579A-CB88-84F4A23DB4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ABEFD-C236-4A42-A0B2-569B9CEDE617}" type="slidenum">
              <a:rPr lang="ru-RU" smtClean="0"/>
              <a:t>‹Nr.›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825649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9CCB9BE0-D3F0-BAF2-EC20-FFB907F6A4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7B0CA-60EC-4B09-BDF7-FD0CB01E5F6A}" type="datetime1">
              <a:rPr lang="ru-RU" smtClean="0"/>
              <a:t>21.11.2023</a:t>
            </a:fld>
            <a:endParaRPr lang="ru-RU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87BBD2E0-BB23-CCCB-E756-5A513AD3A3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A7D0051-BF24-D027-6AF4-E073E10028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ABEFD-C236-4A42-A0B2-569B9CEDE617}" type="slidenum">
              <a:rPr lang="ru-RU" smtClean="0"/>
              <a:t>‹Nr.›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17135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B46026-F7C8-B383-37F7-CB2B90A553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ru-RU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3B092CB-2CD0-0E77-AF90-72109DB1C4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ru-RU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FDD026FA-693A-195F-5C8B-54B995455F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B2F6031-3939-195A-4ABA-A545603B45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CDCF2D-005E-4B63-8A8C-CCFA1829C7B9}" type="datetime1">
              <a:rPr lang="ru-RU" smtClean="0"/>
              <a:t>21.11.2023</a:t>
            </a:fld>
            <a:endParaRPr lang="ru-RU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13E5FE2-6E95-88A5-ADCF-7406BB306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D0C1715-CF32-E2C1-E814-5625CD362E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ABEFD-C236-4A42-A0B2-569B9CEDE617}" type="slidenum">
              <a:rPr lang="ru-RU" smtClean="0"/>
              <a:t>‹Nr.›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859510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CDC59E-6993-D9B7-2B5E-ADA9C34B3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ru-RU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41643482-A991-357E-0808-1B45E62AEC2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E2113AA-500A-0C56-C2B0-DC36EF419E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C09E6C8-8F32-D017-8A82-8708C7E526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4F00A-6EE8-4044-B3C4-F8BA5335A1EE}" type="datetime1">
              <a:rPr lang="ru-RU" smtClean="0"/>
              <a:t>21.11.2023</a:t>
            </a:fld>
            <a:endParaRPr lang="ru-RU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4EA7A8D-14D4-D404-504F-DAF692BAA8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7BAECD7-378C-BB60-A9E5-F2B37644B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ABEFD-C236-4A42-A0B2-569B9CEDE617}" type="slidenum">
              <a:rPr lang="ru-RU" smtClean="0"/>
              <a:t>‹Nr.›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865634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70F080E8-D592-4515-B6B3-877CEF56B9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ru-RU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8F76381-0265-B2C9-5E38-DF60E633C2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ru-RU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746A1AB-A6A4-9747-F9CA-FE1E9CC56A6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4DD46F-7D84-4626-A8A9-C106D15D725B}" type="datetime1">
              <a:rPr lang="ru-RU" smtClean="0"/>
              <a:t>21.11.2023</a:t>
            </a:fld>
            <a:endParaRPr lang="ru-RU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3629451-F8CD-6C1A-0A11-F86C250221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EF5A308-AA4D-B916-94D3-F4DC49E3BA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DABEFD-C236-4A42-A0B2-569B9CEDE617}" type="slidenum">
              <a:rPr lang="ru-RU" smtClean="0"/>
              <a:t>‹Nr.›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515209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3D78BCC6-EEF0-226B-F757-29ED1B350B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56443"/>
            <a:ext cx="12192000" cy="7769817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EAB8EEA0-088A-3FD7-4566-188C698185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1866692"/>
            <a:ext cx="9144000" cy="1866693"/>
          </a:xfr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Corporate Engagement Monitor</a:t>
            </a:r>
            <a:endParaRPr lang="ru-R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62ABBA3-CBC8-B9C1-35EC-45C08292BC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4991308"/>
            <a:ext cx="12192000" cy="1866692"/>
          </a:xfr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Project Partner : Olga </a:t>
            </a: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Kononykhina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LMU Department of </a:t>
            </a: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Satistics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Team members: Daria Moiseeva, Shen </a:t>
            </a: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Fengyan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, Yuan </a:t>
            </a: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Zhengchen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Zhou </a:t>
            </a: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Tangqian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Supervisor: </a:t>
            </a: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Rickmer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Schulte</a:t>
            </a:r>
          </a:p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Munich, 19/12/2023</a:t>
            </a:r>
            <a:endParaRPr lang="ru-R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89497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build="p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082FDE-BA28-DB9C-A807-DE9A44AD6F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87562"/>
            <a:ext cx="10515600" cy="2682875"/>
          </a:xfrm>
        </p:spPr>
        <p:txBody>
          <a:bodyPr>
            <a:normAutofit/>
          </a:bodyPr>
          <a:lstStyle/>
          <a:p>
            <a:r>
              <a:rPr lang="en-US" sz="4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Is there a significant correlation between the size of a company and the frequency of their corporate volunteering activities?</a:t>
            </a:r>
            <a:br>
              <a:rPr lang="ru-RU" sz="4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ru-RU" dirty="0"/>
          </a:p>
        </p:txBody>
      </p:sp>
      <p:sp>
        <p:nvSpPr>
          <p:cNvPr id="5" name="Foliennummernplatzhalter 3">
            <a:extLst>
              <a:ext uri="{FF2B5EF4-FFF2-40B4-BE49-F238E27FC236}">
                <a16:creationId xmlns:a16="http://schemas.microsoft.com/office/drawing/2014/main" id="{37D39006-B3ED-C9B9-3623-474971E26458}"/>
              </a:ext>
            </a:extLst>
          </p:cNvPr>
          <p:cNvSpPr txBox="1">
            <a:spLocks/>
          </p:cNvSpPr>
          <p:nvPr/>
        </p:nvSpPr>
        <p:spPr>
          <a:xfrm>
            <a:off x="8610600" y="63629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2DABEFD-C236-4A42-A0B2-569B9CEDE617}" type="slidenum">
              <a:rPr lang="ru-RU" sz="2400" smtClean="0">
                <a:solidFill>
                  <a:schemeClr val="tx1"/>
                </a:solidFill>
              </a:rPr>
              <a:pPr/>
              <a:t>10</a:t>
            </a:fld>
            <a:endParaRPr lang="ru-RU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71986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C49D3BB-2CF6-6A49-C5FE-D6D1C71BBA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ABEFD-C236-4A42-A0B2-569B9CEDE617}" type="slidenum">
              <a:rPr lang="ru-RU" sz="2400" smtClean="0">
                <a:solidFill>
                  <a:schemeClr val="tx1"/>
                </a:solidFill>
              </a:rPr>
              <a:t>11</a:t>
            </a:fld>
            <a:endParaRPr lang="ru-RU" sz="2400" dirty="0">
              <a:solidFill>
                <a:schemeClr val="tx1"/>
              </a:solidFill>
            </a:endParaRPr>
          </a:p>
        </p:txBody>
      </p:sp>
      <p:pic>
        <p:nvPicPr>
          <p:cNvPr id="29" name="Grafik 28">
            <a:extLst>
              <a:ext uri="{FF2B5EF4-FFF2-40B4-BE49-F238E27FC236}">
                <a16:creationId xmlns:a16="http://schemas.microsoft.com/office/drawing/2014/main" id="{945E542C-5DF8-CF83-B955-81D3B7DA58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75591"/>
            <a:ext cx="9760226" cy="6506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662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42979F-D8C7-8DA2-2B62-3E29B07692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73093"/>
            <a:ext cx="10515600" cy="2311814"/>
          </a:xfrm>
        </p:spPr>
        <p:txBody>
          <a:bodyPr>
            <a:normAutofit/>
          </a:bodyPr>
          <a:lstStyle/>
          <a:p>
            <a:r>
              <a:rPr lang="en-US" sz="4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Can we predict the frequency of corporate volunteering events based on company size and industry type?</a:t>
            </a:r>
            <a:endParaRPr lang="ru-RU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E6E2DFD-DF09-2D1C-6F7F-92EB7E2667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ABEFD-C236-4A42-A0B2-569B9CEDE617}" type="slidenum">
              <a:rPr lang="ru-RU" sz="2400" smtClean="0">
                <a:solidFill>
                  <a:schemeClr val="tx1"/>
                </a:solidFill>
              </a:rPr>
              <a:t>12</a:t>
            </a:fld>
            <a:endParaRPr lang="ru-RU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07653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08F70D67-341E-1D1C-6552-804024BF96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0841" y="306801"/>
            <a:ext cx="9366596" cy="6244397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C9B73D4-D92E-641C-9CF6-4BCBE831D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ABEFD-C236-4A42-A0B2-569B9CEDE617}" type="slidenum">
              <a:rPr lang="ru-RU" sz="2400" smtClean="0">
                <a:solidFill>
                  <a:schemeClr val="tx1"/>
                </a:solidFill>
              </a:rPr>
              <a:t>13</a:t>
            </a:fld>
            <a:endParaRPr lang="ru-RU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23146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E078C81C-D87C-E212-4C96-22A358FBCC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190" y="271773"/>
            <a:ext cx="9674553" cy="6449701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E5B3DBB-8426-99A7-7EFD-00BF9E5894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ABEFD-C236-4A42-A0B2-569B9CEDE617}" type="slidenum">
              <a:rPr lang="ru-RU" sz="2400" smtClean="0">
                <a:solidFill>
                  <a:schemeClr val="tx1"/>
                </a:solidFill>
              </a:rPr>
              <a:pPr/>
              <a:t>14</a:t>
            </a:fld>
            <a:endParaRPr lang="ru-RU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58807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43C9FC4-41FE-1CAC-61E8-DB9B881C5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0206"/>
            <a:ext cx="10515600" cy="2457588"/>
          </a:xfrm>
        </p:spPr>
        <p:txBody>
          <a:bodyPr>
            <a:normAutofit fontScale="90000"/>
          </a:bodyPr>
          <a:lstStyle/>
          <a:p>
            <a:r>
              <a:rPr lang="en-US" sz="4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Do companies within specific industries show a stronger commitment to corporate volunteering compared to others?</a:t>
            </a:r>
            <a:br>
              <a:rPr lang="ru-RU" sz="4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ru-RU" dirty="0"/>
          </a:p>
        </p:txBody>
      </p:sp>
      <p:sp>
        <p:nvSpPr>
          <p:cNvPr id="5" name="Foliennummernplatzhalter 3">
            <a:extLst>
              <a:ext uri="{FF2B5EF4-FFF2-40B4-BE49-F238E27FC236}">
                <a16:creationId xmlns:a16="http://schemas.microsoft.com/office/drawing/2014/main" id="{ACF6E823-BB98-3F99-4C36-B8BA26158CE1}"/>
              </a:ext>
            </a:extLst>
          </p:cNvPr>
          <p:cNvSpPr txBox="1">
            <a:spLocks/>
          </p:cNvSpPr>
          <p:nvPr/>
        </p:nvSpPr>
        <p:spPr>
          <a:xfrm>
            <a:off x="8610600" y="631031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2DABEFD-C236-4A42-A0B2-569B9CEDE617}" type="slidenum">
              <a:rPr lang="ru-RU" sz="2400" smtClean="0">
                <a:solidFill>
                  <a:schemeClr val="tx1"/>
                </a:solidFill>
              </a:rPr>
              <a:pPr/>
              <a:t>15</a:t>
            </a:fld>
            <a:endParaRPr lang="ru-RU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12401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4D2D860-AFD2-7EAA-F664-469009936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10312"/>
            <a:ext cx="2743200" cy="365125"/>
          </a:xfrm>
        </p:spPr>
        <p:txBody>
          <a:bodyPr/>
          <a:lstStyle/>
          <a:p>
            <a:fld id="{62DABEFD-C236-4A42-A0B2-569B9CEDE617}" type="slidenum">
              <a:rPr lang="ru-RU" sz="2400" smtClean="0">
                <a:solidFill>
                  <a:schemeClr val="tx1"/>
                </a:solidFill>
              </a:rPr>
              <a:pPr/>
              <a:t>16</a:t>
            </a:fld>
            <a:endParaRPr lang="ru-RU" sz="2400" dirty="0">
              <a:solidFill>
                <a:schemeClr val="tx1"/>
              </a:solidFill>
            </a:endParaRPr>
          </a:p>
        </p:txBody>
      </p:sp>
      <p:pic>
        <p:nvPicPr>
          <p:cNvPr id="17" name="Inhaltsplatzhalter 16">
            <a:extLst>
              <a:ext uri="{FF2B5EF4-FFF2-40B4-BE49-F238E27FC236}">
                <a16:creationId xmlns:a16="http://schemas.microsoft.com/office/drawing/2014/main" id="{CDB51364-385A-4253-457B-9D17427835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2563"/>
            <a:ext cx="9931210" cy="6620806"/>
          </a:xfrm>
        </p:spPr>
      </p:pic>
    </p:spTree>
    <p:extLst>
      <p:ext uri="{BB962C8B-B14F-4D97-AF65-F5344CB8AC3E}">
        <p14:creationId xmlns:p14="http://schemas.microsoft.com/office/powerpoint/2010/main" val="20567810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567412-57B4-AE6C-86CD-93167D9A06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60449"/>
            <a:ext cx="10515600" cy="2537101"/>
          </a:xfrm>
        </p:spPr>
        <p:txBody>
          <a:bodyPr>
            <a:normAutofit/>
          </a:bodyPr>
          <a:lstStyle/>
          <a:p>
            <a:r>
              <a:rPr lang="en-US" sz="4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Is there a difference in the number of engaged employees in the service industry versus the manufacturing industry?</a:t>
            </a:r>
            <a:br>
              <a:rPr lang="ru-RU" sz="4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ru-RU" dirty="0"/>
          </a:p>
        </p:txBody>
      </p:sp>
      <p:sp>
        <p:nvSpPr>
          <p:cNvPr id="5" name="Foliennummernplatzhalter 3">
            <a:extLst>
              <a:ext uri="{FF2B5EF4-FFF2-40B4-BE49-F238E27FC236}">
                <a16:creationId xmlns:a16="http://schemas.microsoft.com/office/drawing/2014/main" id="{5AB78239-541B-2352-EED2-CF4F62F450ED}"/>
              </a:ext>
            </a:extLst>
          </p:cNvPr>
          <p:cNvSpPr txBox="1">
            <a:spLocks/>
          </p:cNvSpPr>
          <p:nvPr/>
        </p:nvSpPr>
        <p:spPr>
          <a:xfrm>
            <a:off x="8610600" y="634972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2DABEFD-C236-4A42-A0B2-569B9CEDE617}" type="slidenum">
              <a:rPr lang="ru-RU" sz="2400" smtClean="0">
                <a:solidFill>
                  <a:schemeClr val="tx1"/>
                </a:solidFill>
              </a:rPr>
              <a:pPr/>
              <a:t>17</a:t>
            </a:fld>
            <a:endParaRPr lang="ru-RU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36793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54F936C8-2E05-9D4F-98C3-CC702B1974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1638" y="373096"/>
            <a:ext cx="9248724" cy="6165816"/>
          </a:xfrm>
        </p:spPr>
      </p:pic>
      <p:sp>
        <p:nvSpPr>
          <p:cNvPr id="5" name="Foliennummernplatzhalter 3">
            <a:extLst>
              <a:ext uri="{FF2B5EF4-FFF2-40B4-BE49-F238E27FC236}">
                <a16:creationId xmlns:a16="http://schemas.microsoft.com/office/drawing/2014/main" id="{A5B329B2-BB08-8362-AE32-1AEEA574D2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2DABEFD-C236-4A42-A0B2-569B9CEDE617}" type="slidenum">
              <a:rPr lang="ru-RU" sz="2400" smtClean="0">
                <a:solidFill>
                  <a:schemeClr val="tx1"/>
                </a:solidFill>
              </a:rPr>
              <a:t>18</a:t>
            </a:fld>
            <a:endParaRPr lang="ru-RU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82787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04B0F5C-4FC3-D8D5-A4D2-2A827C9621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ABEFD-C236-4A42-A0B2-569B9CEDE617}" type="slidenum">
              <a:rPr lang="ru-RU" sz="2400" smtClean="0">
                <a:solidFill>
                  <a:schemeClr val="tx1"/>
                </a:solidFill>
              </a:rPr>
              <a:t>19</a:t>
            </a:fld>
            <a:endParaRPr lang="ru-RU" sz="2400" dirty="0">
              <a:solidFill>
                <a:schemeClr val="tx1"/>
              </a:solidFill>
            </a:endParaRPr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9C6E72E7-8CFF-C881-23C2-BFDEE99DFC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43802"/>
            <a:ext cx="10515600" cy="2770395"/>
          </a:xfrm>
        </p:spPr>
        <p:txBody>
          <a:bodyPr>
            <a:normAutofit fontScale="90000"/>
          </a:bodyPr>
          <a:lstStyle/>
          <a:p>
            <a:r>
              <a:rPr lang="en-US" sz="4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Are there discernible patterns in corporate volunteering among companies headquartered in different regions of Germany?</a:t>
            </a:r>
            <a:br>
              <a:rPr lang="ru-RU" sz="4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ru-RU" sz="4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276041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DF85B84-5DA2-BBAE-BC9C-1C8B195337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Overview:</a:t>
            </a:r>
            <a:endParaRPr lang="ru-RU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6A256A0-6C2C-DCE0-E039-7F25288328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Background </a:t>
            </a:r>
          </a:p>
          <a:p>
            <a:r>
              <a:rPr lang="en-US" dirty="0"/>
              <a:t>Goals</a:t>
            </a:r>
          </a:p>
          <a:p>
            <a:r>
              <a:rPr lang="en-US" dirty="0"/>
              <a:t>Survey Design</a:t>
            </a:r>
          </a:p>
          <a:p>
            <a:r>
              <a:rPr lang="en-US" dirty="0"/>
              <a:t>Data Evaluation Results</a:t>
            </a:r>
          </a:p>
          <a:p>
            <a:r>
              <a:rPr lang="en-US" dirty="0"/>
              <a:t>Conclusion</a:t>
            </a:r>
          </a:p>
          <a:p>
            <a:pPr marL="0" indent="0">
              <a:buNone/>
            </a:pPr>
            <a:endParaRPr lang="ru-RU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7DBBAB4-38ED-F940-075D-A9E878DF0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ABEFD-C236-4A42-A0B2-569B9CEDE617}" type="slidenum">
              <a:rPr lang="ru-RU" sz="2400" smtClean="0">
                <a:solidFill>
                  <a:schemeClr val="tx1"/>
                </a:solidFill>
              </a:rPr>
              <a:pPr/>
              <a:t>2</a:t>
            </a:fld>
            <a:endParaRPr lang="ru-RU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8204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E657137-783E-CB7A-6226-240389407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EDA0C83-A927-50AA-4610-A0E27C2443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Foliennummernplatzhalter 3">
            <a:extLst>
              <a:ext uri="{FF2B5EF4-FFF2-40B4-BE49-F238E27FC236}">
                <a16:creationId xmlns:a16="http://schemas.microsoft.com/office/drawing/2014/main" id="{DB644B94-D52B-9B8E-6253-83980A194993}"/>
              </a:ext>
            </a:extLst>
          </p:cNvPr>
          <p:cNvSpPr txBox="1">
            <a:spLocks/>
          </p:cNvSpPr>
          <p:nvPr/>
        </p:nvSpPr>
        <p:spPr>
          <a:xfrm>
            <a:off x="8610600" y="63119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2DABEFD-C236-4A42-A0B2-569B9CEDE617}" type="slidenum">
              <a:rPr lang="ru-RU" sz="2400" smtClean="0">
                <a:solidFill>
                  <a:schemeClr val="tx1"/>
                </a:solidFill>
              </a:rPr>
              <a:pPr/>
              <a:t>20</a:t>
            </a:fld>
            <a:endParaRPr lang="ru-RU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60265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6CD612-D6F8-61F7-96C2-9340459DA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E327DA8-E1C1-EA9F-BC73-506C120B42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80DEA3B-B568-6CBA-2C57-FF631DD80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1"/>
                </a:solidFill>
              </a:rPr>
              <a:t>18</a:t>
            </a:r>
            <a:endParaRPr lang="ru-RU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91634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9BE23BE-ED00-A8A5-6E44-692258469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43B23D4-5D92-67D0-16A3-68F55C2657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DDFA02B-4F34-C6CE-C297-4D1CB89A78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ABEFD-C236-4A42-A0B2-569B9CEDE617}" type="slidenum">
              <a:rPr lang="ru-RU" sz="2400" smtClean="0">
                <a:solidFill>
                  <a:schemeClr val="tx1"/>
                </a:solidFill>
              </a:rPr>
              <a:t>22</a:t>
            </a:fld>
            <a:endParaRPr lang="ru-RU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8391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8C2C32-A621-8037-EFBE-801BDA40F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72484"/>
            <a:ext cx="10515600" cy="2113032"/>
          </a:xfrm>
        </p:spPr>
        <p:txBody>
          <a:bodyPr>
            <a:normAutofit/>
          </a:bodyPr>
          <a:lstStyle/>
          <a:p>
            <a:r>
              <a:rPr lang="en-US" sz="4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Can specific volunteering challenges explain why some companies volunteer less?</a:t>
            </a:r>
            <a:br>
              <a:rPr lang="ru-RU" sz="4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ru-RU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1D40F28-0E0C-3A29-92EC-517AE8A9AF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ABEFD-C236-4A42-A0B2-569B9CEDE617}" type="slidenum">
              <a:rPr lang="ru-RU" sz="2400" smtClean="0">
                <a:solidFill>
                  <a:schemeClr val="tx1"/>
                </a:solidFill>
              </a:rPr>
              <a:t>23</a:t>
            </a:fld>
            <a:endParaRPr lang="ru-RU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47211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962EA922-384C-05D2-EEF8-D68038C932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4570" y="365125"/>
            <a:ext cx="9542860" cy="6361906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C9B73D4-D92E-641C-9CF6-4BCBE831D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ABEFD-C236-4A42-A0B2-569B9CEDE617}" type="slidenum">
              <a:rPr lang="ru-RU" sz="2400" smtClean="0">
                <a:solidFill>
                  <a:schemeClr val="tx1"/>
                </a:solidFill>
              </a:rPr>
              <a:t>24</a:t>
            </a:fld>
            <a:endParaRPr lang="ru-RU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36203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8824ACE-5211-CC3F-8873-7781595BB4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36484"/>
            <a:ext cx="10515600" cy="1985031"/>
          </a:xfrm>
        </p:spPr>
        <p:txBody>
          <a:bodyPr>
            <a:normAutofit/>
          </a:bodyPr>
          <a:lstStyle/>
          <a:p>
            <a:r>
              <a:rPr lang="en-US" sz="4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How do companies' volunteering challenges vary across industries?</a:t>
            </a:r>
            <a:br>
              <a:rPr lang="ru-RU" sz="4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ru-RU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6E91EC2-F51C-E6CC-8427-A1DC73634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ABEFD-C236-4A42-A0B2-569B9CEDE617}" type="slidenum">
              <a:rPr lang="ru-RU" sz="2400" smtClean="0">
                <a:solidFill>
                  <a:schemeClr val="tx1"/>
                </a:solidFill>
              </a:rPr>
              <a:t>25</a:t>
            </a:fld>
            <a:endParaRPr lang="ru-RU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06135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C9B73D4-D92E-641C-9CF6-4BCBE831D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ABEFD-C236-4A42-A0B2-569B9CEDE617}" type="slidenum">
              <a:rPr lang="ru-RU" sz="2400" smtClean="0">
                <a:solidFill>
                  <a:schemeClr val="tx1"/>
                </a:solidFill>
              </a:rPr>
              <a:t>26</a:t>
            </a:fld>
            <a:endParaRPr lang="ru-RU" sz="2400" dirty="0">
              <a:solidFill>
                <a:schemeClr val="tx1"/>
              </a:solidFill>
            </a:endParaRPr>
          </a:p>
        </p:txBody>
      </p:sp>
      <p:pic>
        <p:nvPicPr>
          <p:cNvPr id="10" name="Inhaltsplatzhalter 9">
            <a:extLst>
              <a:ext uri="{FF2B5EF4-FFF2-40B4-BE49-F238E27FC236}">
                <a16:creationId xmlns:a16="http://schemas.microsoft.com/office/drawing/2014/main" id="{09A67146-4479-EF07-4521-BC9F7C2CD8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7822" y="377238"/>
            <a:ext cx="9516355" cy="6344237"/>
          </a:xfrm>
        </p:spPr>
      </p:pic>
    </p:spTree>
    <p:extLst>
      <p:ext uri="{BB962C8B-B14F-4D97-AF65-F5344CB8AC3E}">
        <p14:creationId xmlns:p14="http://schemas.microsoft.com/office/powerpoint/2010/main" val="26217828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0C4764-98F5-B4F8-070A-69673D136C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33336"/>
            <a:ext cx="10515600" cy="2391327"/>
          </a:xfrm>
        </p:spPr>
        <p:txBody>
          <a:bodyPr>
            <a:normAutofit fontScale="90000"/>
          </a:bodyPr>
          <a:lstStyle/>
          <a:p>
            <a:r>
              <a:rPr lang="en-US" sz="4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Are companies that have been in operation for a longer duration more likely to be more engaged  compared to newer companies?</a:t>
            </a:r>
            <a:br>
              <a:rPr lang="ru-RU" sz="4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ru-RU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B9C2076-ED9B-1F4E-B306-1A0D4404A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ABEFD-C236-4A42-A0B2-569B9CEDE617}" type="slidenum">
              <a:rPr lang="ru-RU" sz="2400" smtClean="0"/>
              <a:t>27</a:t>
            </a:fld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22248176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C9B73D4-D92E-641C-9CF6-4BCBE831D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ABEFD-C236-4A42-A0B2-569B9CEDE617}" type="slidenum">
              <a:rPr lang="ru-RU" sz="2400" smtClean="0">
                <a:solidFill>
                  <a:schemeClr val="tx1"/>
                </a:solidFill>
              </a:rPr>
              <a:t>28</a:t>
            </a:fld>
            <a:endParaRPr lang="ru-RU" sz="2400" dirty="0">
              <a:solidFill>
                <a:schemeClr val="tx1"/>
              </a:solidFill>
            </a:endParaRPr>
          </a:p>
        </p:txBody>
      </p:sp>
      <p:pic>
        <p:nvPicPr>
          <p:cNvPr id="10" name="Inhaltsplatzhalter 9">
            <a:extLst>
              <a:ext uri="{FF2B5EF4-FFF2-40B4-BE49-F238E27FC236}">
                <a16:creationId xmlns:a16="http://schemas.microsoft.com/office/drawing/2014/main" id="{A58A7152-8349-CC95-6997-759A36BA7B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696" y="501201"/>
            <a:ext cx="9056567" cy="6037711"/>
          </a:xfrm>
        </p:spPr>
      </p:pic>
    </p:spTree>
    <p:extLst>
      <p:ext uri="{BB962C8B-B14F-4D97-AF65-F5344CB8AC3E}">
        <p14:creationId xmlns:p14="http://schemas.microsoft.com/office/powerpoint/2010/main" val="15111433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E88AE8-73B2-C0A2-2D7E-9BC2A74F99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32119"/>
            <a:ext cx="10515600" cy="1993762"/>
          </a:xfrm>
        </p:spPr>
        <p:txBody>
          <a:bodyPr>
            <a:normAutofit/>
          </a:bodyPr>
          <a:lstStyle/>
          <a:p>
            <a:r>
              <a:rPr lang="en-US" sz="4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Are employees in family companies more engaged in volunteering programs? </a:t>
            </a:r>
            <a:br>
              <a:rPr lang="ru-RU" sz="4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ru-RU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F34C1E8-23A7-0AAD-4F09-A158245AB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ABEFD-C236-4A42-A0B2-569B9CEDE617}" type="slidenum">
              <a:rPr lang="ru-RU" sz="2400" smtClean="0">
                <a:solidFill>
                  <a:schemeClr val="tx1"/>
                </a:solidFill>
              </a:rPr>
              <a:t>29</a:t>
            </a:fld>
            <a:endParaRPr lang="ru-RU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36584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C49B08-46F0-C1C7-6115-F6CC0EDD6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  <a:endParaRPr lang="ru-RU" dirty="0"/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94127EFC-DA77-D68E-BD13-F14D5DFD52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1261" y="442607"/>
            <a:ext cx="4686466" cy="5972786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510C8EA-25FD-6DF7-145E-E313BDB8FA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ABEFD-C236-4A42-A0B2-569B9CEDE617}" type="slidenum">
              <a:rPr lang="ru-RU" sz="2400" smtClean="0">
                <a:solidFill>
                  <a:schemeClr val="tx1"/>
                </a:solidFill>
              </a:rPr>
              <a:t>3</a:t>
            </a:fld>
            <a:endParaRPr lang="ru-RU" sz="2400" dirty="0">
              <a:solidFill>
                <a:schemeClr val="tx1"/>
              </a:solidFill>
            </a:endParaRPr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E67C7787-4804-0495-BD71-BB82C70D7D8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610593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“Monitor </a:t>
            </a:r>
            <a:r>
              <a:rPr lang="en-US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Unternehmensengagement</a:t>
            </a: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2022”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survey </a:t>
            </a: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by </a:t>
            </a:r>
            <a:r>
              <a:rPr lang="en-US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ZiviZ</a:t>
            </a: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in the </a:t>
            </a:r>
            <a:r>
              <a:rPr lang="en-US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Stifterverband</a:t>
            </a: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and the Bertelsmann Foundation</a:t>
            </a:r>
          </a:p>
          <a:p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90256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C9B73D4-D92E-641C-9CF6-4BCBE831D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ABEFD-C236-4A42-A0B2-569B9CEDE617}" type="slidenum">
              <a:rPr lang="ru-RU" sz="2400" smtClean="0">
                <a:solidFill>
                  <a:schemeClr val="tx1"/>
                </a:solidFill>
              </a:rPr>
              <a:t>30</a:t>
            </a:fld>
            <a:endParaRPr lang="ru-RU" sz="2400" dirty="0">
              <a:solidFill>
                <a:schemeClr val="tx1"/>
              </a:solidFill>
            </a:endParaRPr>
          </a:p>
        </p:txBody>
      </p:sp>
      <p:pic>
        <p:nvPicPr>
          <p:cNvPr id="18" name="Inhaltsplatzhalter 17">
            <a:extLst>
              <a:ext uri="{FF2B5EF4-FFF2-40B4-BE49-F238E27FC236}">
                <a16:creationId xmlns:a16="http://schemas.microsoft.com/office/drawing/2014/main" id="{DD89E238-1325-0E42-B15A-1A78BF5FEB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8812" y="290874"/>
            <a:ext cx="9414376" cy="6276251"/>
          </a:xfrm>
        </p:spPr>
      </p:pic>
    </p:spTree>
    <p:extLst>
      <p:ext uri="{BB962C8B-B14F-4D97-AF65-F5344CB8AC3E}">
        <p14:creationId xmlns:p14="http://schemas.microsoft.com/office/powerpoint/2010/main" val="16596367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8DCEC09-2D64-ED6E-3AA2-CAAC9146A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  <a:endParaRPr lang="ru-RU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F0BCAAC-341D-FD5F-E0BE-B3406DDA45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C9B73D4-D92E-641C-9CF6-4BCBE831D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ABEFD-C236-4A42-A0B2-569B9CEDE617}" type="slidenum">
              <a:rPr lang="ru-RU" sz="2400" smtClean="0">
                <a:solidFill>
                  <a:schemeClr val="tx1"/>
                </a:solidFill>
              </a:rPr>
              <a:t>31</a:t>
            </a:fld>
            <a:endParaRPr lang="ru-RU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19908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8DCEC09-2D64-ED6E-3AA2-CAAC9146A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F0BCAAC-341D-FD5F-E0BE-B3406DDA45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C9B73D4-D92E-641C-9CF6-4BCBE831D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ABEFD-C236-4A42-A0B2-569B9CEDE617}" type="slidenum">
              <a:rPr lang="ru-RU" sz="2400" smtClean="0">
                <a:solidFill>
                  <a:schemeClr val="tx1"/>
                </a:solidFill>
              </a:rPr>
              <a:t>32</a:t>
            </a:fld>
            <a:endParaRPr lang="ru-RU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6567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8DCEC09-2D64-ED6E-3AA2-CAAC9146A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F0BCAAC-341D-FD5F-E0BE-B3406DDA45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C9B73D4-D92E-641C-9CF6-4BCBE831D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ABEFD-C236-4A42-A0B2-569B9CEDE617}" type="slidenum">
              <a:rPr lang="ru-RU" sz="2400" smtClean="0">
                <a:solidFill>
                  <a:schemeClr val="tx1"/>
                </a:solidFill>
              </a:rPr>
              <a:t>33</a:t>
            </a:fld>
            <a:endParaRPr lang="ru-RU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09015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8DCEC09-2D64-ED6E-3AA2-CAAC9146A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F0BCAAC-341D-FD5F-E0BE-B3406DDA45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C9B73D4-D92E-641C-9CF6-4BCBE831D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ABEFD-C236-4A42-A0B2-569B9CEDE617}" type="slidenum">
              <a:rPr lang="ru-RU" sz="2400" smtClean="0">
                <a:solidFill>
                  <a:schemeClr val="tx1"/>
                </a:solidFill>
              </a:rPr>
              <a:t>34</a:t>
            </a:fld>
            <a:endParaRPr lang="ru-RU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03580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CF1AF6-14FB-8435-38B5-B7051BB2C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</a:t>
            </a:r>
            <a:endParaRPr lang="ru-RU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C5CCC1F-E8F8-FB18-9E52-9EE8EFF01D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</a:t>
            </a: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vidence-based understanding of corporate engagement practices in Germany such as :</a:t>
            </a:r>
          </a:p>
          <a:p>
            <a:pPr marL="0" indent="0">
              <a:buNone/>
            </a:pP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Embedment of volunteerism within organizations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Dedication to societal well-being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Comprehension of the mutual benefits</a:t>
            </a:r>
          </a:p>
          <a:p>
            <a:pPr lvl="1"/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ru-RU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3CD2BA1-2431-2C41-950A-D4EBA04B6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11900"/>
            <a:ext cx="2743200" cy="365125"/>
          </a:xfrm>
        </p:spPr>
        <p:txBody>
          <a:bodyPr/>
          <a:lstStyle/>
          <a:p>
            <a:fld id="{62DABEFD-C236-4A42-A0B2-569B9CEDE617}" type="slidenum">
              <a:rPr lang="ru-RU" sz="2400" smtClean="0">
                <a:solidFill>
                  <a:schemeClr val="tx1"/>
                </a:solidFill>
              </a:rPr>
              <a:pPr/>
              <a:t>4</a:t>
            </a:fld>
            <a:endParaRPr lang="ru-RU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5337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6DFC6D-E03D-8FEC-AB8C-087E565A9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Survey Design</a:t>
            </a:r>
            <a:endParaRPr lang="ru-RU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BF52A23-521D-D4D8-63A1-E1E09B1EAE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665662"/>
          </a:xfrm>
        </p:spPr>
        <p:txBody>
          <a:bodyPr>
            <a:normAutofit/>
          </a:bodyPr>
          <a:lstStyle/>
          <a:p>
            <a:r>
              <a:rPr lang="en-US" dirty="0"/>
              <a:t>Sample survey</a:t>
            </a:r>
          </a:p>
          <a:p>
            <a:r>
              <a:rPr lang="en-US" dirty="0"/>
              <a:t>Representative according to :</a:t>
            </a:r>
          </a:p>
          <a:p>
            <a:pPr lvl="1"/>
            <a:r>
              <a:rPr lang="en-US" dirty="0"/>
              <a:t>size of a company</a:t>
            </a:r>
          </a:p>
          <a:p>
            <a:pPr lvl="1"/>
            <a:r>
              <a:rPr lang="en-US" dirty="0"/>
              <a:t>industry type</a:t>
            </a:r>
          </a:p>
          <a:p>
            <a:pPr lvl="1"/>
            <a:r>
              <a:rPr lang="en-US" dirty="0"/>
              <a:t>region</a:t>
            </a:r>
          </a:p>
          <a:p>
            <a:r>
              <a:rPr lang="en-US" dirty="0"/>
              <a:t>1803 companies</a:t>
            </a:r>
          </a:p>
          <a:p>
            <a:r>
              <a:rPr lang="en-US" dirty="0"/>
              <a:t>Target group : senior managers or the heads of the CSR departments (1 person per company)</a:t>
            </a:r>
          </a:p>
          <a:p>
            <a:r>
              <a:rPr lang="en-US" dirty="0"/>
              <a:t>Included both open - and close - ended questions</a:t>
            </a:r>
          </a:p>
          <a:p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36B4B1E-1A70-C2F3-15D6-8C8FFEA11F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/>
          <a:p>
            <a:fld id="{62DABEFD-C236-4A42-A0B2-569B9CEDE617}" type="slidenum">
              <a:rPr lang="ru-RU" sz="2400" smtClean="0">
                <a:solidFill>
                  <a:schemeClr val="tx1"/>
                </a:solidFill>
              </a:rPr>
              <a:pPr/>
              <a:t>5</a:t>
            </a:fld>
            <a:endParaRPr lang="ru-RU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39067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A3CD146-ADD2-C943-37D2-42E1055A50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6000" dirty="0"/>
              <a:t>Data Evaluation Results</a:t>
            </a:r>
            <a:endParaRPr lang="ru-RU" sz="6000" dirty="0"/>
          </a:p>
        </p:txBody>
      </p:sp>
      <p:sp>
        <p:nvSpPr>
          <p:cNvPr id="5" name="Foliennummernplatzhalter 3">
            <a:extLst>
              <a:ext uri="{FF2B5EF4-FFF2-40B4-BE49-F238E27FC236}">
                <a16:creationId xmlns:a16="http://schemas.microsoft.com/office/drawing/2014/main" id="{DB620C38-EED8-E3C1-4633-D6BCA5418C26}"/>
              </a:ext>
            </a:extLst>
          </p:cNvPr>
          <p:cNvSpPr txBox="1">
            <a:spLocks/>
          </p:cNvSpPr>
          <p:nvPr/>
        </p:nvSpPr>
        <p:spPr>
          <a:xfrm>
            <a:off x="8610600" y="63629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2DABEFD-C236-4A42-A0B2-569B9CEDE617}" type="slidenum">
              <a:rPr lang="ru-RU" sz="2400" smtClean="0">
                <a:solidFill>
                  <a:schemeClr val="tx1"/>
                </a:solidFill>
              </a:rPr>
              <a:pPr/>
              <a:t>6</a:t>
            </a:fld>
            <a:endParaRPr lang="ru-RU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9532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C1AEEB-6FEB-DDC3-3770-5C02E55D7A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136525"/>
            <a:ext cx="10515600" cy="1325563"/>
          </a:xfrm>
        </p:spPr>
        <p:txBody>
          <a:bodyPr/>
          <a:lstStyle/>
          <a:p>
            <a:r>
              <a:rPr lang="en-US" dirty="0"/>
              <a:t>Questions :</a:t>
            </a:r>
            <a:endParaRPr lang="ru-RU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C000EE3-779A-EF10-B2DC-4F28CA1CA3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900" y="1270000"/>
            <a:ext cx="11645900" cy="5451475"/>
          </a:xfrm>
        </p:spPr>
        <p:txBody>
          <a:bodyPr>
            <a:normAutofit lnSpcReduction="10000"/>
          </a:bodyPr>
          <a:lstStyle/>
          <a:p>
            <a:pPr marL="457200" lvl="0" indent="-457200">
              <a:buFont typeface="+mj-lt"/>
              <a:buAutoNum type="arabicPeriod"/>
            </a:pP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1-How do corporate volunteering activities differ among companies of different sizes?</a:t>
            </a:r>
            <a:endParaRPr lang="ru-RU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lvl="0" indent="-457200">
              <a:buFont typeface="+mj-lt"/>
              <a:buAutoNum type="arabicPeriod"/>
            </a:pP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2-Is there a significant correlation between the size of a company and the frequency of their corporate volunteering activities?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6-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Can we predict the frequency of corporate volunteering events based on company size and industry type?</a:t>
            </a:r>
            <a:endParaRPr lang="ru-RU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lvl="0" indent="-457200">
              <a:buFont typeface="+mj-lt"/>
              <a:buAutoNum type="arabicPeriod"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3-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Do companies within specific industries show a stronger commitment to corporate volunteering compared to others?</a:t>
            </a:r>
            <a:endParaRPr lang="ru-RU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lvl="0" indent="-457200">
              <a:buFont typeface="+mj-lt"/>
              <a:buAutoNum type="arabicPeriod"/>
            </a:pP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4-Is there a difference in the number of engaged employees in the service industry versus the manufacturing industry?</a:t>
            </a:r>
            <a:endParaRPr lang="ru-RU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lvl="0" indent="-457200">
              <a:buFont typeface="+mj-lt"/>
              <a:buAutoNum type="arabicPeriod"/>
            </a:pP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5-Are there discernible patterns in corporate volunteering among companies headquartered in different regions of Germany?</a:t>
            </a:r>
            <a:endParaRPr lang="ru-RU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lvl="0" indent="-457200">
              <a:buFont typeface="+mj-lt"/>
              <a:buAutoNum type="arabicPeriod"/>
            </a:pP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7-Can specific volunteering challenges explain why some companies volunteer less?</a:t>
            </a:r>
            <a:endParaRPr lang="ru-RU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lvl="0" indent="-457200">
              <a:buFont typeface="+mj-lt"/>
              <a:buAutoNum type="arabicPeriod"/>
            </a:pP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8-How do companies' volunteering challenges vary across industries?</a:t>
            </a:r>
            <a:endParaRPr lang="ru-RU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lvl="0" indent="-457200">
              <a:buFont typeface="+mj-lt"/>
              <a:buAutoNum type="arabicPeriod"/>
            </a:pP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9-Are companies that have been in operation for a longer duration more likely to be more engaged  compared to newer companies?</a:t>
            </a:r>
            <a:endParaRPr lang="ru-RU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lvl="0" indent="-457200">
              <a:buFont typeface="+mj-lt"/>
              <a:buAutoNum type="arabicPeriod"/>
            </a:pP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10-Are employees in family companies more engaged in volunteering programs? </a:t>
            </a:r>
            <a:endParaRPr lang="ru-RU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ru-RU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ru-RU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DD65F31-94C2-5781-9511-916CD18D4B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ABEFD-C236-4A42-A0B2-569B9CEDE617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705351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E15593-850C-40DE-15BD-829F7DDF48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65858"/>
            <a:ext cx="10515600" cy="2126284"/>
          </a:xfrm>
        </p:spPr>
        <p:txBody>
          <a:bodyPr>
            <a:normAutofit/>
          </a:bodyPr>
          <a:lstStyle/>
          <a:p>
            <a:r>
              <a:rPr lang="en-US" sz="4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How do corporate volunteering activities differ among companies of different sizes?</a:t>
            </a:r>
            <a:endParaRPr lang="ru-RU" dirty="0"/>
          </a:p>
        </p:txBody>
      </p:sp>
      <p:sp>
        <p:nvSpPr>
          <p:cNvPr id="5" name="Foliennummernplatzhalter 3">
            <a:extLst>
              <a:ext uri="{FF2B5EF4-FFF2-40B4-BE49-F238E27FC236}">
                <a16:creationId xmlns:a16="http://schemas.microsoft.com/office/drawing/2014/main" id="{96BCDB43-7594-5CC5-6305-AA1870681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2DABEFD-C236-4A42-A0B2-569B9CEDE617}" type="slidenum">
              <a:rPr lang="ru-RU" sz="2400" smtClean="0">
                <a:solidFill>
                  <a:schemeClr val="tx1"/>
                </a:solidFill>
              </a:rPr>
              <a:pPr/>
              <a:t>8</a:t>
            </a:fld>
            <a:endParaRPr lang="ru-RU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46043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FE31A39-6487-2518-994E-D9FB78A2D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ABEFD-C236-4A42-A0B2-569B9CEDE617}" type="slidenum">
              <a:rPr lang="ru-RU" sz="2400" smtClean="0">
                <a:solidFill>
                  <a:schemeClr val="tx1"/>
                </a:solidFill>
              </a:rPr>
              <a:pPr/>
              <a:t>9</a:t>
            </a:fld>
            <a:endParaRPr lang="ru-RU" sz="2400" dirty="0">
              <a:solidFill>
                <a:schemeClr val="tx1"/>
              </a:solidFill>
            </a:endParaRP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64C92C50-5655-1079-4821-306EDC3198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8493" y="327991"/>
            <a:ext cx="9795013" cy="6530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922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24375</TotalTime>
  <Words>489</Words>
  <Application>Microsoft Office PowerPoint</Application>
  <PresentationFormat>Breitbild</PresentationFormat>
  <Paragraphs>86</Paragraphs>
  <Slides>34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34</vt:i4>
      </vt:variant>
    </vt:vector>
  </HeadingPairs>
  <TitlesOfParts>
    <vt:vector size="40" baseType="lpstr">
      <vt:lpstr>Arial</vt:lpstr>
      <vt:lpstr>Calibri</vt:lpstr>
      <vt:lpstr>Calibri Light</vt:lpstr>
      <vt:lpstr>Century Gothic</vt:lpstr>
      <vt:lpstr>Wingdings</vt:lpstr>
      <vt:lpstr>Office</vt:lpstr>
      <vt:lpstr>Corporate Engagement Monitor</vt:lpstr>
      <vt:lpstr>Overview:</vt:lpstr>
      <vt:lpstr>Background</vt:lpstr>
      <vt:lpstr>Goals</vt:lpstr>
      <vt:lpstr>Survey Design</vt:lpstr>
      <vt:lpstr>Data Evaluation Results</vt:lpstr>
      <vt:lpstr>Questions :</vt:lpstr>
      <vt:lpstr>How do corporate volunteering activities differ among companies of different sizes?</vt:lpstr>
      <vt:lpstr>PowerPoint-Präsentation</vt:lpstr>
      <vt:lpstr>Is there a significant correlation between the size of a company and the frequency of their corporate volunteering activities? </vt:lpstr>
      <vt:lpstr>PowerPoint-Präsentation</vt:lpstr>
      <vt:lpstr>Can we predict the frequency of corporate volunteering events based on company size and industry type?</vt:lpstr>
      <vt:lpstr>PowerPoint-Präsentation</vt:lpstr>
      <vt:lpstr>PowerPoint-Präsentation</vt:lpstr>
      <vt:lpstr>Do companies within specific industries show a stronger commitment to corporate volunteering compared to others? </vt:lpstr>
      <vt:lpstr>PowerPoint-Präsentation</vt:lpstr>
      <vt:lpstr>Is there a difference in the number of engaged employees in the service industry versus the manufacturing industry? </vt:lpstr>
      <vt:lpstr>PowerPoint-Präsentation</vt:lpstr>
      <vt:lpstr>Are there discernible patterns in corporate volunteering among companies headquartered in different regions of Germany?  </vt:lpstr>
      <vt:lpstr>PowerPoint-Präsentation</vt:lpstr>
      <vt:lpstr>PowerPoint-Präsentation</vt:lpstr>
      <vt:lpstr>PowerPoint-Präsentation</vt:lpstr>
      <vt:lpstr>Can specific volunteering challenges explain why some companies volunteer less? </vt:lpstr>
      <vt:lpstr>PowerPoint-Präsentation</vt:lpstr>
      <vt:lpstr>How do companies' volunteering challenges vary across industries? </vt:lpstr>
      <vt:lpstr>PowerPoint-Präsentation</vt:lpstr>
      <vt:lpstr>Are companies that have been in operation for a longer duration more likely to be more engaged  compared to newer companies? </vt:lpstr>
      <vt:lpstr>PowerPoint-Präsentation</vt:lpstr>
      <vt:lpstr>Are employees in family companies more engaged in volunteering programs?  </vt:lpstr>
      <vt:lpstr>PowerPoint-Präsentation</vt:lpstr>
      <vt:lpstr>Conclusion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Corporate Engagement Monitor</dc:title>
  <dc:creator>Дарья Моисеева</dc:creator>
  <cp:lastModifiedBy>Дарья Моисеева</cp:lastModifiedBy>
  <cp:revision>2</cp:revision>
  <dcterms:created xsi:type="dcterms:W3CDTF">2023-11-17T12:24:42Z</dcterms:created>
  <dcterms:modified xsi:type="dcterms:W3CDTF">2023-12-08T08:45:22Z</dcterms:modified>
</cp:coreProperties>
</file>